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9" r:id="rId3"/>
    <p:sldId id="280" r:id="rId4"/>
    <p:sldId id="257" r:id="rId5"/>
    <p:sldId id="281" r:id="rId6"/>
    <p:sldId id="282" r:id="rId7"/>
    <p:sldId id="283" r:id="rId8"/>
    <p:sldId id="286" r:id="rId9"/>
    <p:sldId id="285" r:id="rId10"/>
    <p:sldId id="288" r:id="rId11"/>
    <p:sldId id="289" r:id="rId12"/>
    <p:sldId id="284" r:id="rId13"/>
    <p:sldId id="287" r:id="rId14"/>
    <p:sldId id="292" r:id="rId15"/>
    <p:sldId id="293" r:id="rId16"/>
    <p:sldId id="290" r:id="rId17"/>
    <p:sldId id="291" r:id="rId18"/>
    <p:sldId id="294" r:id="rId19"/>
    <p:sldId id="29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00FF"/>
    <a:srgbClr val="663300"/>
    <a:srgbClr val="463300"/>
    <a:srgbClr val="F8F8F8"/>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48" d="100"/>
          <a:sy n="48" d="100"/>
        </p:scale>
        <p:origin x="-2382" y="-1788"/>
      </p:cViewPr>
      <p:guideLst>
        <p:guide orient="horz" pos="2160"/>
        <p:guide pos="3840"/>
      </p:guideLst>
    </p:cSldViewPr>
  </p:slideViewPr>
  <p:notesTextViewPr>
    <p:cViewPr>
      <p:scale>
        <a:sx n="1" d="1"/>
        <a:sy n="1" d="1"/>
      </p:scale>
      <p:origin x="0" y="0"/>
    </p:cViewPr>
  </p:notesTextViewPr>
  <p:sorterViewPr>
    <p:cViewPr>
      <p:scale>
        <a:sx n="100" d="100"/>
        <a:sy n="100" d="100"/>
      </p:scale>
      <p:origin x="0" y="-44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762740830"/>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4164587389"/>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1651592266"/>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453389514"/>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8FBAE-7511-4924-BC20-295086EFA7A8}"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1701972245"/>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08FBAE-7511-4924-BC20-295086EFA7A8}"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4226038048"/>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08FBAE-7511-4924-BC20-295086EFA7A8}" type="datetimeFigureOut">
              <a:rPr lang="en-US" smtClean="0"/>
              <a:pPr/>
              <a:t>5/16/2013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455994972"/>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8FBAE-7511-4924-BC20-295086EFA7A8}" type="datetimeFigureOut">
              <a:rPr lang="en-US" smtClean="0"/>
              <a:pPr/>
              <a:t>5/16/2013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71243808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8FBAE-7511-4924-BC20-295086EFA7A8}" type="datetimeFigureOut">
              <a:rPr lang="en-US" smtClean="0"/>
              <a:pPr/>
              <a:t>5/16/2013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564404298"/>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1876958984"/>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1993883847"/>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8FBAE-7511-4924-BC20-295086EFA7A8}" type="datetimeFigureOut">
              <a:rPr lang="en-US" smtClean="0"/>
              <a:pPr/>
              <a:t>5/16/2013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AF057-84B0-4F3D-98EE-E5C7A66F4A86}" type="slidenum">
              <a:rPr lang="en-US" smtClean="0"/>
              <a:pPr/>
              <a:t>‹#›</a:t>
            </a:fld>
            <a:endParaRPr lang="en-US"/>
          </a:p>
        </p:txBody>
      </p:sp>
    </p:spTree>
    <p:extLst>
      <p:ext uri="{BB962C8B-B14F-4D97-AF65-F5344CB8AC3E}">
        <p14:creationId xmlns:p14="http://schemas.microsoft.com/office/powerpoint/2010/main" xmlns="" val="144626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3691058" y="708259"/>
            <a:ext cx="4781478" cy="5451035"/>
            <a:chOff x="3289609" y="1045921"/>
            <a:chExt cx="5740484" cy="6544332"/>
          </a:xfrm>
        </p:grpSpPr>
        <p:sp>
          <p:nvSpPr>
            <p:cNvPr id="34" name="Isosceles Triangle 33"/>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3" descr="C:\Users\Ken\AppData\Local\Microsoft\Windows\Temporary Internet Files\Content.IE5\T5T34V6U\MC900433863[1].png"/>
          <p:cNvPicPr>
            <a:picLocks noChangeAspect="1" noChangeArrowheads="1"/>
          </p:cNvPicPr>
          <p:nvPr/>
        </p:nvPicPr>
        <p:blipFill>
          <a:blip r:embed="rId2" cstate="print">
            <a:extLst>
              <a:ext uri="{BEBA8EAE-BF5A-486C-A8C5-ECC9F3942E4B}">
                <a14:imgProps xmlns:a14="http://schemas.microsoft.com/office/drawing/2010/main" xmlns="">
                  <a14:imgLayer r:embed="rId3">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2" name="TextBox 3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663300"/>
              </a:solidFill>
              <a:effectLst>
                <a:outerShdw blurRad="50800" dist="38100" dir="2700000" algn="tl" rotWithShape="0">
                  <a:schemeClr val="bg1">
                    <a:alpha val="40000"/>
                  </a:schemeClr>
                </a:outerShdw>
              </a:effectLst>
              <a:latin typeface="Viner Hand ITC" pitchFamily="66" charset="0"/>
            </a:endParaRPr>
          </a:p>
        </p:txBody>
      </p:sp>
      <p:pic>
        <p:nvPicPr>
          <p:cNvPr id="38" name="Picture 6"/>
          <p:cNvPicPr>
            <a:picLocks noChangeAspect="1" noChangeArrowheads="1"/>
          </p:cNvPicPr>
          <p:nvPr/>
        </p:nvPicPr>
        <p:blipFill>
          <a:blip r:embed="rId4"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39" name="TextBox 38"/>
          <p:cNvSpPr txBox="1"/>
          <p:nvPr/>
        </p:nvSpPr>
        <p:spPr>
          <a:xfrm>
            <a:off x="1676308" y="2760081"/>
            <a:ext cx="8731623" cy="1446550"/>
          </a:xfrm>
          <a:prstGeom prst="rect">
            <a:avLst/>
          </a:prstGeom>
          <a:noFill/>
        </p:spPr>
        <p:txBody>
          <a:bodyPr wrap="square" rtlCol="0">
            <a:spAutoFit/>
          </a:bodyPr>
          <a:lstStyle/>
          <a:p>
            <a:pPr algn="ctr"/>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40" name="TextBox 39"/>
          <p:cNvSpPr txBox="1"/>
          <p:nvPr/>
        </p:nvSpPr>
        <p:spPr>
          <a:xfrm>
            <a:off x="4834124" y="3800636"/>
            <a:ext cx="332492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spTree>
    <p:extLst>
      <p:ext uri="{BB962C8B-B14F-4D97-AF65-F5344CB8AC3E}">
        <p14:creationId xmlns:p14="http://schemas.microsoft.com/office/powerpoint/2010/main" xmlns="" val="1915803475"/>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Metheg Ammah </a:t>
            </a:r>
            <a:r>
              <a:rPr lang="en-US" sz="3200" dirty="0"/>
              <a:t>~ </a:t>
            </a:r>
            <a:r>
              <a:rPr lang="en-US" sz="3200" i="1" dirty="0"/>
              <a:t>bridle of the mother city </a:t>
            </a:r>
            <a:r>
              <a:rPr lang="en-US" sz="3200" dirty="0"/>
              <a:t>- Gath</a:t>
            </a:r>
            <a:endParaRPr lang="en-US" sz="3200" dirty="0">
              <a:solidFill>
                <a:srgbClr val="993300"/>
              </a:solidFill>
            </a:endParaRPr>
          </a:p>
        </p:txBody>
      </p:sp>
    </p:spTree>
    <p:extLst>
      <p:ext uri="{BB962C8B-B14F-4D97-AF65-F5344CB8AC3E}">
        <p14:creationId xmlns:p14="http://schemas.microsoft.com/office/powerpoint/2010/main" xmlns="" val="2367467808"/>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1174485130"/>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Hamstrung</a:t>
            </a:r>
            <a:r>
              <a:rPr lang="en-US" sz="3200" dirty="0"/>
              <a:t> ~ </a:t>
            </a:r>
            <a:r>
              <a:rPr lang="en-US" sz="3200" dirty="0" smtClean="0"/>
              <a:t>KJV, </a:t>
            </a:r>
            <a:r>
              <a:rPr lang="en-US" sz="3200" dirty="0" smtClean="0">
                <a:solidFill>
                  <a:srgbClr val="993300"/>
                </a:solidFill>
              </a:rPr>
              <a:t>hocked</a:t>
            </a:r>
            <a:endParaRPr lang="en-US" sz="3200" dirty="0">
              <a:solidFill>
                <a:srgbClr val="993300"/>
              </a:solidFill>
            </a:endParaRPr>
          </a:p>
        </p:txBody>
      </p:sp>
    </p:spTree>
    <p:extLst>
      <p:ext uri="{BB962C8B-B14F-4D97-AF65-F5344CB8AC3E}">
        <p14:creationId xmlns:p14="http://schemas.microsoft.com/office/powerpoint/2010/main" xmlns="" val="2711574578"/>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204781149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3046988"/>
          </a:xfrm>
          <a:prstGeom prst="rect">
            <a:avLst/>
          </a:prstGeom>
          <a:noFill/>
        </p:spPr>
        <p:txBody>
          <a:bodyPr wrap="square" rtlCol="0">
            <a:spAutoFit/>
          </a:bodyPr>
          <a:lstStyle/>
          <a:p>
            <a:r>
              <a:rPr lang="en-US" sz="3200" dirty="0">
                <a:solidFill>
                  <a:srgbClr val="993300"/>
                </a:solidFill>
              </a:rPr>
              <a:t>F. B. Meyer ~ </a:t>
            </a:r>
            <a:r>
              <a:rPr lang="en-US" sz="3200" dirty="0"/>
              <a:t>"If you cannot have what you hoped, do not sit down in despair and allow the energies of your life to run to waste; but arise, and gird yourself to help others to achieve. If you may not build, you may gather materials for him that shall. If you may not go down the mine, you can hold the ropes."</a:t>
            </a:r>
            <a:endParaRPr lang="en-US" sz="3200" dirty="0">
              <a:solidFill>
                <a:srgbClr val="993300"/>
              </a:solidFill>
            </a:endParaRPr>
          </a:p>
        </p:txBody>
      </p:sp>
    </p:spTree>
    <p:extLst>
      <p:ext uri="{BB962C8B-B14F-4D97-AF65-F5344CB8AC3E}">
        <p14:creationId xmlns:p14="http://schemas.microsoft.com/office/powerpoint/2010/main" xmlns="" val="4279581568"/>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566590616"/>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dirty="0" smtClean="0">
                <a:solidFill>
                  <a:srgbClr val="993300"/>
                </a:solidFill>
              </a:rPr>
              <a:t>Syrians </a:t>
            </a:r>
            <a:r>
              <a:rPr lang="en-US" sz="3200" dirty="0" smtClean="0">
                <a:solidFill>
                  <a:schemeClr val="bg1"/>
                </a:solidFill>
              </a:rPr>
              <a:t>~ NASB, </a:t>
            </a:r>
            <a:r>
              <a:rPr lang="en-US" sz="3200" dirty="0" err="1" smtClean="0">
                <a:solidFill>
                  <a:srgbClr val="993300"/>
                </a:solidFill>
              </a:rPr>
              <a:t>Arameans</a:t>
            </a:r>
            <a:endParaRPr lang="en-US" sz="3200" dirty="0">
              <a:solidFill>
                <a:srgbClr val="993300"/>
              </a:solidFill>
            </a:endParaRPr>
          </a:p>
        </p:txBody>
      </p:sp>
      <p:sp>
        <p:nvSpPr>
          <p:cNvPr id="2" name="TextBox 1"/>
          <p:cNvSpPr txBox="1"/>
          <p:nvPr/>
        </p:nvSpPr>
        <p:spPr>
          <a:xfrm>
            <a:off x="609600" y="1812072"/>
            <a:ext cx="4572000"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NIV, </a:t>
            </a:r>
            <a:r>
              <a:rPr lang="en-US" sz="3200" dirty="0" smtClean="0">
                <a:solidFill>
                  <a:srgbClr val="993300"/>
                </a:solidFill>
              </a:rPr>
              <a:t>Edomites</a:t>
            </a:r>
            <a:endParaRPr lang="en-US" sz="3200" dirty="0">
              <a:solidFill>
                <a:srgbClr val="993300"/>
              </a:solidFill>
            </a:endParaRPr>
          </a:p>
        </p:txBody>
      </p:sp>
    </p:spTree>
    <p:extLst>
      <p:ext uri="{BB962C8B-B14F-4D97-AF65-F5344CB8AC3E}">
        <p14:creationId xmlns:p14="http://schemas.microsoft.com/office/powerpoint/2010/main" xmlns="" val="133567448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3924710422"/>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Chief ministers </a:t>
            </a:r>
            <a:r>
              <a:rPr lang="en-US" sz="3200" dirty="0"/>
              <a:t>~ </a:t>
            </a:r>
            <a:r>
              <a:rPr lang="en-US" sz="3200" b="1" i="1" dirty="0" err="1">
                <a:solidFill>
                  <a:srgbClr val="993300"/>
                </a:solidFill>
                <a:latin typeface="Times New Roman" panose="02020603050405020304" pitchFamily="18" charset="0"/>
                <a:cs typeface="Times New Roman" panose="02020603050405020304" pitchFamily="18" charset="0"/>
              </a:rPr>
              <a:t>kohēn</a:t>
            </a:r>
            <a:r>
              <a:rPr lang="en-US" sz="3200" dirty="0"/>
              <a:t>, priests </a:t>
            </a:r>
            <a:endParaRPr lang="en-US" sz="3200" dirty="0">
              <a:solidFill>
                <a:srgbClr val="993300"/>
              </a:solidFill>
            </a:endParaRPr>
          </a:p>
        </p:txBody>
      </p:sp>
    </p:spTree>
    <p:extLst>
      <p:ext uri="{BB962C8B-B14F-4D97-AF65-F5344CB8AC3E}">
        <p14:creationId xmlns:p14="http://schemas.microsoft.com/office/powerpoint/2010/main" xmlns="" val="154819472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1378620326"/>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Tent </a:t>
            </a:r>
            <a:r>
              <a:rPr lang="en-US" sz="3200" dirty="0"/>
              <a:t>~ </a:t>
            </a:r>
            <a:r>
              <a:rPr lang="en-US" sz="3200" b="1" i="1" dirty="0" err="1">
                <a:solidFill>
                  <a:srgbClr val="993300"/>
                </a:solidFill>
                <a:latin typeface="Times New Roman" panose="02020603050405020304" pitchFamily="18" charset="0"/>
                <a:cs typeface="Times New Roman" panose="02020603050405020304" pitchFamily="18" charset="0"/>
              </a:rPr>
              <a:t>o`hel</a:t>
            </a:r>
            <a:r>
              <a:rPr lang="en-US" sz="3200" b="1" i="1" dirty="0">
                <a:solidFill>
                  <a:srgbClr val="993300"/>
                </a:solidFill>
                <a:latin typeface="Times New Roman" panose="02020603050405020304" pitchFamily="18" charset="0"/>
                <a:cs typeface="Times New Roman" panose="02020603050405020304" pitchFamily="18" charset="0"/>
              </a:rPr>
              <a:t> </a:t>
            </a:r>
            <a:r>
              <a:rPr lang="en-US" sz="3200" dirty="0"/>
              <a:t>(sometimes used of the Tabernacle)</a:t>
            </a:r>
            <a:endParaRPr lang="en-US" sz="3200" dirty="0">
              <a:latin typeface="+mj-lt"/>
            </a:endParaRPr>
          </a:p>
        </p:txBody>
      </p:sp>
      <p:sp>
        <p:nvSpPr>
          <p:cNvPr id="9" name="TextBox 8"/>
          <p:cNvSpPr txBox="1"/>
          <p:nvPr/>
        </p:nvSpPr>
        <p:spPr>
          <a:xfrm>
            <a:off x="406878" y="1811548"/>
            <a:ext cx="11401778" cy="584775"/>
          </a:xfrm>
          <a:prstGeom prst="rect">
            <a:avLst/>
          </a:prstGeom>
          <a:noFill/>
        </p:spPr>
        <p:txBody>
          <a:bodyPr wrap="square" rtlCol="0">
            <a:spAutoFit/>
          </a:bodyPr>
          <a:lstStyle/>
          <a:p>
            <a:r>
              <a:rPr lang="en-US" sz="3200" dirty="0">
                <a:solidFill>
                  <a:srgbClr val="993300"/>
                </a:solidFill>
              </a:rPr>
              <a:t>Tabernacle</a:t>
            </a:r>
            <a:r>
              <a:rPr lang="en-US" sz="3200" dirty="0"/>
              <a:t> ~ </a:t>
            </a:r>
            <a:r>
              <a:rPr lang="en-US" sz="3200" b="1" i="1" dirty="0" err="1">
                <a:solidFill>
                  <a:srgbClr val="993300"/>
                </a:solidFill>
                <a:latin typeface="Times New Roman" panose="02020603050405020304" pitchFamily="18" charset="0"/>
                <a:cs typeface="Times New Roman" panose="02020603050405020304" pitchFamily="18" charset="0"/>
              </a:rPr>
              <a:t>mishkan</a:t>
            </a:r>
            <a:r>
              <a:rPr lang="en-US" sz="3200" dirty="0"/>
              <a:t> (always used of the Tabernacle)</a:t>
            </a:r>
            <a:endParaRPr lang="en-US" sz="3200" dirty="0">
              <a:latin typeface="+mj-lt"/>
            </a:endParaRPr>
          </a:p>
        </p:txBody>
      </p:sp>
    </p:spTree>
    <p:extLst>
      <p:ext uri="{BB962C8B-B14F-4D97-AF65-F5344CB8AC3E}">
        <p14:creationId xmlns:p14="http://schemas.microsoft.com/office/powerpoint/2010/main" xmlns="" val="2307573643"/>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5"/>
                                        </p:tgtEl>
                                        <p:attrNameLst>
                                          <p:attrName>style.opacity</p:attrName>
                                        </p:attrNameLst>
                                      </p:cBhvr>
                                      <p:to>
                                        <p:strVal val="0.5"/>
                                      </p:to>
                                    </p:set>
                                    <p:animEffect filter="image" prLst="opacity: 0.5">
                                      <p:cBhvr rctx="IE">
                                        <p:cTn id="20"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133424896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3539430"/>
          </a:xfrm>
          <a:prstGeom prst="rect">
            <a:avLst/>
          </a:prstGeom>
          <a:noFill/>
        </p:spPr>
        <p:txBody>
          <a:bodyPr wrap="square" rtlCol="0">
            <a:spAutoFit/>
          </a:bodyPr>
          <a:lstStyle/>
          <a:p>
            <a:pPr algn="ctr"/>
            <a:r>
              <a:rPr lang="en-US" sz="3200" dirty="0">
                <a:solidFill>
                  <a:srgbClr val="993300"/>
                </a:solidFill>
              </a:rPr>
              <a:t>I Gave My Life For Thee – Frances </a:t>
            </a:r>
            <a:r>
              <a:rPr lang="en-US" sz="3200" dirty="0" err="1">
                <a:solidFill>
                  <a:srgbClr val="993300"/>
                </a:solidFill>
              </a:rPr>
              <a:t>Havergal</a:t>
            </a:r>
            <a:endParaRPr lang="en-US" sz="3200" dirty="0">
              <a:solidFill>
                <a:srgbClr val="993300"/>
              </a:solidFill>
            </a:endParaRPr>
          </a:p>
          <a:p>
            <a:r>
              <a:rPr lang="en-US" sz="3200" dirty="0"/>
              <a:t>I gave My life for thee; My precious blood I shed </a:t>
            </a:r>
          </a:p>
          <a:p>
            <a:r>
              <a:rPr lang="en-US" sz="3200" dirty="0"/>
              <a:t>That thou </a:t>
            </a:r>
            <a:r>
              <a:rPr lang="en-US" sz="3200" dirty="0" err="1"/>
              <a:t>might’st</a:t>
            </a:r>
            <a:r>
              <a:rPr lang="en-US" sz="3200" dirty="0"/>
              <a:t> ransomed be and quickened from the dead;</a:t>
            </a:r>
          </a:p>
          <a:p>
            <a:r>
              <a:rPr lang="en-US" sz="3200" dirty="0"/>
              <a:t>I gave, I gave My life for thee—what hast thou </a:t>
            </a:r>
            <a:r>
              <a:rPr lang="en-US" sz="3200" dirty="0" err="1"/>
              <a:t>giv’n</a:t>
            </a:r>
            <a:r>
              <a:rPr lang="en-US" sz="3200" dirty="0"/>
              <a:t> for Me?</a:t>
            </a:r>
          </a:p>
          <a:p>
            <a:r>
              <a:rPr lang="en-US" sz="3200" dirty="0" smtClean="0">
                <a:solidFill>
                  <a:srgbClr val="993300"/>
                </a:solidFill>
              </a:rPr>
              <a:t>		</a:t>
            </a:r>
            <a:endParaRPr lang="en-US" sz="3200" dirty="0">
              <a:solidFill>
                <a:srgbClr val="993300"/>
              </a:solidFill>
            </a:endParaRPr>
          </a:p>
        </p:txBody>
      </p:sp>
    </p:spTree>
    <p:extLst>
      <p:ext uri="{BB962C8B-B14F-4D97-AF65-F5344CB8AC3E}">
        <p14:creationId xmlns:p14="http://schemas.microsoft.com/office/powerpoint/2010/main" xmlns="" val="830023781"/>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315438849"/>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1569660"/>
          </a:xfrm>
          <a:prstGeom prst="rect">
            <a:avLst/>
          </a:prstGeom>
          <a:noFill/>
        </p:spPr>
        <p:txBody>
          <a:bodyPr wrap="square" rtlCol="0">
            <a:spAutoFit/>
          </a:bodyPr>
          <a:lstStyle/>
          <a:p>
            <a:r>
              <a:rPr lang="en-US" sz="3200" dirty="0"/>
              <a:t>Heb. 3:6 ~ </a:t>
            </a:r>
            <a:r>
              <a:rPr lang="en-US" sz="3200" dirty="0">
                <a:solidFill>
                  <a:srgbClr val="993300"/>
                </a:solidFill>
              </a:rPr>
              <a:t>But Christ as a Son over His own house, whose house we are if we hold fast the confidence and the rejoicing of the hope firm to the end.</a:t>
            </a:r>
            <a:r>
              <a:rPr lang="en-US" sz="3200" dirty="0" smtClean="0">
                <a:solidFill>
                  <a:srgbClr val="993300"/>
                </a:solidFill>
              </a:rPr>
              <a:t>	</a:t>
            </a:r>
            <a:endParaRPr lang="en-US" sz="3200" dirty="0">
              <a:solidFill>
                <a:srgbClr val="993300"/>
              </a:solidFill>
            </a:endParaRPr>
          </a:p>
        </p:txBody>
      </p:sp>
    </p:spTree>
    <p:extLst>
      <p:ext uri="{BB962C8B-B14F-4D97-AF65-F5344CB8AC3E}">
        <p14:creationId xmlns:p14="http://schemas.microsoft.com/office/powerpoint/2010/main" xmlns="" val="2311565793"/>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2288177694"/>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525000" y="5680710"/>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1569660"/>
          </a:xfrm>
          <a:prstGeom prst="rect">
            <a:avLst/>
          </a:prstGeom>
          <a:noFill/>
        </p:spPr>
        <p:txBody>
          <a:bodyPr wrap="square" rtlCol="0">
            <a:spAutoFit/>
          </a:bodyPr>
          <a:lstStyle/>
          <a:p>
            <a:r>
              <a:rPr lang="en-US" sz="3200" dirty="0"/>
              <a:t>John 1:12 ~ </a:t>
            </a:r>
            <a:r>
              <a:rPr lang="en-US" sz="3200" dirty="0">
                <a:solidFill>
                  <a:srgbClr val="993300"/>
                </a:solidFill>
              </a:rPr>
              <a:t>But as many as received Him, to them He gave the right to become children of God, to those who believe in His name: </a:t>
            </a:r>
          </a:p>
        </p:txBody>
      </p:sp>
      <p:sp>
        <p:nvSpPr>
          <p:cNvPr id="2" name="TextBox 1"/>
          <p:cNvSpPr txBox="1"/>
          <p:nvPr/>
        </p:nvSpPr>
        <p:spPr>
          <a:xfrm>
            <a:off x="457200" y="2744973"/>
            <a:ext cx="2057190" cy="584775"/>
          </a:xfrm>
          <a:prstGeom prst="rect">
            <a:avLst/>
          </a:prstGeom>
          <a:noFill/>
        </p:spPr>
        <p:txBody>
          <a:bodyPr wrap="square" rtlCol="0">
            <a:spAutoFit/>
          </a:bodyPr>
          <a:lstStyle/>
          <a:p>
            <a:r>
              <a:rPr lang="en-US" sz="3200" b="1" i="1" dirty="0" err="1" smtClean="0">
                <a:solidFill>
                  <a:srgbClr val="993300"/>
                </a:solidFill>
                <a:latin typeface="Times New Roman" panose="02020603050405020304" pitchFamily="18" charset="0"/>
                <a:cs typeface="Times New Roman" panose="02020603050405020304" pitchFamily="18" charset="0"/>
              </a:rPr>
              <a:t>dunamis</a:t>
            </a:r>
            <a:endParaRPr lang="en-US" sz="3200" b="1" i="1" dirty="0">
              <a:solidFill>
                <a:srgbClr val="9933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64884" y="3269269"/>
            <a:ext cx="2057190" cy="531614"/>
          </a:xfrm>
          <a:prstGeom prst="rect">
            <a:avLst/>
          </a:prstGeom>
          <a:noFill/>
        </p:spPr>
        <p:txBody>
          <a:bodyPr wrap="square" rtlCol="0">
            <a:spAutoFit/>
          </a:bodyPr>
          <a:lstStyle/>
          <a:p>
            <a:r>
              <a:rPr lang="en-US" sz="3200" b="1" i="1" dirty="0" err="1" smtClean="0">
                <a:solidFill>
                  <a:srgbClr val="993300"/>
                </a:solidFill>
                <a:latin typeface="Times New Roman" panose="02020603050405020304" pitchFamily="18" charset="0"/>
                <a:cs typeface="Times New Roman" panose="02020603050405020304" pitchFamily="18" charset="0"/>
              </a:rPr>
              <a:t>kratos</a:t>
            </a:r>
            <a:endParaRPr lang="en-US" sz="3200" b="1" i="1" dirty="0">
              <a:solidFill>
                <a:srgbClr val="9933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57200" y="3785205"/>
            <a:ext cx="2057190" cy="531614"/>
          </a:xfrm>
          <a:prstGeom prst="rect">
            <a:avLst/>
          </a:prstGeom>
          <a:noFill/>
        </p:spPr>
        <p:txBody>
          <a:bodyPr wrap="square" rtlCol="0">
            <a:spAutoFit/>
          </a:bodyPr>
          <a:lstStyle/>
          <a:p>
            <a:r>
              <a:rPr lang="en-US" sz="3200" b="1" i="1" dirty="0" err="1" smtClean="0">
                <a:solidFill>
                  <a:srgbClr val="993300"/>
                </a:solidFill>
                <a:latin typeface="Times New Roman" panose="02020603050405020304" pitchFamily="18" charset="0"/>
                <a:cs typeface="Times New Roman" panose="02020603050405020304" pitchFamily="18" charset="0"/>
              </a:rPr>
              <a:t>exousia</a:t>
            </a:r>
            <a:endParaRPr lang="en-US" sz="3200" b="1" i="1" dirty="0">
              <a:solidFill>
                <a:srgbClr val="9933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2057610" y="2743200"/>
            <a:ext cx="9750568" cy="584775"/>
          </a:xfrm>
          <a:prstGeom prst="rect">
            <a:avLst/>
          </a:prstGeom>
          <a:noFill/>
        </p:spPr>
        <p:txBody>
          <a:bodyPr wrap="square" rtlCol="0">
            <a:spAutoFit/>
          </a:bodyPr>
          <a:lstStyle/>
          <a:p>
            <a:r>
              <a:rPr lang="en-US" sz="3200" dirty="0" smtClean="0">
                <a:solidFill>
                  <a:srgbClr val="993300"/>
                </a:solidFill>
                <a:latin typeface="+mj-lt"/>
                <a:cs typeface="Times New Roman" panose="02020603050405020304" pitchFamily="18" charset="0"/>
              </a:rPr>
              <a:t>~</a:t>
            </a:r>
            <a:r>
              <a:rPr lang="en-US" sz="3200" b="1" i="1" dirty="0" smtClean="0">
                <a:solidFill>
                  <a:srgbClr val="993300"/>
                </a:solidFill>
                <a:latin typeface="Times New Roman" panose="02020603050405020304" pitchFamily="18" charset="0"/>
                <a:cs typeface="Times New Roman" panose="02020603050405020304" pitchFamily="18" charset="0"/>
              </a:rPr>
              <a:t> </a:t>
            </a:r>
            <a:r>
              <a:rPr lang="en-US" sz="3200" i="1" dirty="0"/>
              <a:t>power by </a:t>
            </a:r>
            <a:r>
              <a:rPr lang="en-US" sz="3200" i="1" dirty="0" smtClean="0"/>
              <a:t>might</a:t>
            </a:r>
            <a:endParaRPr lang="en-US" sz="3200" dirty="0"/>
          </a:p>
        </p:txBody>
      </p:sp>
      <p:sp>
        <p:nvSpPr>
          <p:cNvPr id="10" name="TextBox 9"/>
          <p:cNvSpPr txBox="1"/>
          <p:nvPr/>
        </p:nvSpPr>
        <p:spPr>
          <a:xfrm>
            <a:off x="1600200" y="3261585"/>
            <a:ext cx="9750568" cy="531614"/>
          </a:xfrm>
          <a:prstGeom prst="rect">
            <a:avLst/>
          </a:prstGeom>
          <a:noFill/>
        </p:spPr>
        <p:txBody>
          <a:bodyPr wrap="square" rtlCol="0">
            <a:spAutoFit/>
          </a:bodyPr>
          <a:lstStyle/>
          <a:p>
            <a:r>
              <a:rPr lang="en-US" sz="3200" dirty="0" smtClean="0">
                <a:solidFill>
                  <a:srgbClr val="993300"/>
                </a:solidFill>
                <a:latin typeface="+mj-lt"/>
                <a:cs typeface="Times New Roman" panose="02020603050405020304" pitchFamily="18" charset="0"/>
              </a:rPr>
              <a:t>~</a:t>
            </a:r>
            <a:r>
              <a:rPr lang="en-US" sz="3200" b="1" i="1" dirty="0" smtClean="0">
                <a:solidFill>
                  <a:srgbClr val="993300"/>
                </a:solidFill>
                <a:latin typeface="Times New Roman" panose="02020603050405020304" pitchFamily="18" charset="0"/>
                <a:cs typeface="Times New Roman" panose="02020603050405020304" pitchFamily="18" charset="0"/>
              </a:rPr>
              <a:t> </a:t>
            </a:r>
            <a:r>
              <a:rPr lang="en-US" sz="3200" i="1" dirty="0"/>
              <a:t>power by </a:t>
            </a:r>
            <a:r>
              <a:rPr lang="en-US" sz="3200" i="1" dirty="0" smtClean="0"/>
              <a:t>position</a:t>
            </a:r>
            <a:endParaRPr lang="en-US" sz="3200" dirty="0"/>
          </a:p>
        </p:txBody>
      </p:sp>
      <p:sp>
        <p:nvSpPr>
          <p:cNvPr id="11" name="TextBox 10"/>
          <p:cNvSpPr txBox="1"/>
          <p:nvPr/>
        </p:nvSpPr>
        <p:spPr>
          <a:xfrm>
            <a:off x="1831832" y="3785205"/>
            <a:ext cx="9750568" cy="531614"/>
          </a:xfrm>
          <a:prstGeom prst="rect">
            <a:avLst/>
          </a:prstGeom>
          <a:noFill/>
        </p:spPr>
        <p:txBody>
          <a:bodyPr wrap="square" rtlCol="0">
            <a:spAutoFit/>
          </a:bodyPr>
          <a:lstStyle/>
          <a:p>
            <a:r>
              <a:rPr lang="en-US" sz="3200" dirty="0" smtClean="0">
                <a:solidFill>
                  <a:srgbClr val="993300"/>
                </a:solidFill>
                <a:latin typeface="+mj-lt"/>
                <a:cs typeface="Times New Roman" panose="02020603050405020304" pitchFamily="18" charset="0"/>
              </a:rPr>
              <a:t>~</a:t>
            </a:r>
            <a:r>
              <a:rPr lang="en-US" sz="3200" b="1" i="1" dirty="0" smtClean="0">
                <a:solidFill>
                  <a:srgbClr val="993300"/>
                </a:solidFill>
                <a:latin typeface="Times New Roman" panose="02020603050405020304" pitchFamily="18" charset="0"/>
                <a:cs typeface="Times New Roman" panose="02020603050405020304" pitchFamily="18" charset="0"/>
              </a:rPr>
              <a:t> </a:t>
            </a:r>
            <a:r>
              <a:rPr lang="en-US" sz="3200" i="1" dirty="0"/>
              <a:t>power by </a:t>
            </a:r>
            <a:r>
              <a:rPr lang="en-US" sz="3200" i="1" dirty="0" smtClean="0"/>
              <a:t>position</a:t>
            </a:r>
            <a:endParaRPr lang="en-US" sz="3200" dirty="0"/>
          </a:p>
        </p:txBody>
      </p:sp>
    </p:spTree>
    <p:extLst>
      <p:ext uri="{BB962C8B-B14F-4D97-AF65-F5344CB8AC3E}">
        <p14:creationId xmlns:p14="http://schemas.microsoft.com/office/powerpoint/2010/main" xmlns="" val="3082696802"/>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par>
                          <p:cTn id="29" fill="hold">
                            <p:stCondLst>
                              <p:cond delay="1500"/>
                            </p:stCondLst>
                            <p:childTnLst>
                              <p:par>
                                <p:cTn id="30" presetID="9" presetClass="emph" presetSubtype="0" grpId="1" nodeType="afterEffect">
                                  <p:stCondLst>
                                    <p:cond delay="0"/>
                                  </p:stCondLst>
                                  <p:childTnLst>
                                    <p:set>
                                      <p:cBhvr rctx="PPT">
                                        <p:cTn id="31" dur="indefinite"/>
                                        <p:tgtEl>
                                          <p:spTgt spid="14"/>
                                        </p:tgtEl>
                                        <p:attrNameLst>
                                          <p:attrName>style.opacity</p:attrName>
                                        </p:attrNameLst>
                                      </p:cBhvr>
                                      <p:to>
                                        <p:strVal val="0.5"/>
                                      </p:to>
                                    </p:set>
                                    <p:animEffect filter="image" prLst="opacity: 0.5">
                                      <p:cBhvr rctx="IE">
                                        <p:cTn id="32" dur="indefinite"/>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animEffect transition="in" filter="fade">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2" grpId="0"/>
      <p:bldP spid="7" grpId="0"/>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07-08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xmlns="" val="2318340939"/>
      </p:ext>
    </p:extLst>
  </p:cSld>
  <p:clrMapOvr>
    <a:masterClrMapping/>
  </p:clrMapOvr>
  <mc:AlternateContent xmlns:mc="http://schemas.openxmlformats.org/markup-compatibility/2006">
    <mc:Choice xmlns:p14="http://schemas.microsoft.com/office/powerpoint/2010/main" xmlns=""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2 Samuel">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2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2_Samuel_01-02.pptx" id="{30D21457-94B7-4E61-A806-22CF15C3DB50}" vid="{851F1056-163A-4EAF-92CA-0D311A7F25B4}"/>
    </a:ext>
  </a:extLst>
</a:theme>
</file>

<file path=docProps/app.xml><?xml version="1.0" encoding="utf-8"?>
<Properties xmlns="http://schemas.openxmlformats.org/officeDocument/2006/extended-properties" xmlns:vt="http://schemas.openxmlformats.org/officeDocument/2006/docPropsVTypes">
  <Template>2_Samuel</Template>
  <TotalTime>624</TotalTime>
  <Words>337</Words>
  <Application>Microsoft Office PowerPoint</Application>
  <PresentationFormat>Custom</PresentationFormat>
  <Paragraphs>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Kathy</cp:lastModifiedBy>
  <cp:revision>10</cp:revision>
  <dcterms:created xsi:type="dcterms:W3CDTF">2013-05-14T21:02:36Z</dcterms:created>
  <dcterms:modified xsi:type="dcterms:W3CDTF">2013-05-16T15:24:00Z</dcterms:modified>
</cp:coreProperties>
</file>